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0" r:id="rId2"/>
  </p:sldMasterIdLst>
  <p:handoutMasterIdLst>
    <p:handoutMasterId r:id="rId8"/>
  </p:handoutMasterIdLst>
  <p:sldIdLst>
    <p:sldId id="258" r:id="rId3"/>
    <p:sldId id="259" r:id="rId4"/>
    <p:sldId id="257" r:id="rId5"/>
    <p:sldId id="260" r:id="rId6"/>
    <p:sldId id="261" r:id="rId7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 snapToGrid="0">
      <p:cViewPr varScale="1">
        <p:scale>
          <a:sx n="60" d="100"/>
          <a:sy n="60" d="100"/>
        </p:scale>
        <p:origin x="168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1448B0D-5660-4E7E-852E-8C5AEA037254}" type="datetimeFigureOut">
              <a:rPr lang="en-US" smtClean="0"/>
              <a:t>9/22/2016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3A396F6-247E-4DE5-8B4B-007309CD8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9087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256" y="1447802"/>
            <a:ext cx="8827957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5256" y="4777380"/>
            <a:ext cx="8827957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FD915-657D-404F-B085-0CF9A38F74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11388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58" y="4800587"/>
            <a:ext cx="8827956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5256" y="685800"/>
            <a:ext cx="8827957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5257" y="5367325"/>
            <a:ext cx="882795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B1FED-4F82-4F68-B5A3-FE894852CE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9254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56" y="1447800"/>
            <a:ext cx="8827957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5256" y="3657600"/>
            <a:ext cx="8827957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B1FED-4F82-4F68-B5A3-FE894852CE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5697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5213" y="1447800"/>
            <a:ext cx="800139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904" y="3771174"/>
            <a:ext cx="7281545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5256" y="4350657"/>
            <a:ext cx="8827957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B1FED-4F82-4F68-B5A3-FE894852CE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530" y="971253"/>
            <a:ext cx="80212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2921" y="2613787"/>
            <a:ext cx="80212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85818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55" y="3124201"/>
            <a:ext cx="88279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5256" y="4777381"/>
            <a:ext cx="8827957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B1FED-4F82-4F68-B5A3-FE894852CE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2366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113" y="1981200"/>
            <a:ext cx="29476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633" y="2667000"/>
            <a:ext cx="2928112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4672" y="1981200"/>
            <a:ext cx="29370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4116" y="2667000"/>
            <a:ext cx="294756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6556" y="1981200"/>
            <a:ext cx="29328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6556" y="2667000"/>
            <a:ext cx="2932877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711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404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B1FED-4F82-4F68-B5A3-FE894852CE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970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633" y="4250949"/>
            <a:ext cx="294081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633" y="2209800"/>
            <a:ext cx="294081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633" y="4827213"/>
            <a:ext cx="294081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90389" y="4250949"/>
            <a:ext cx="29312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90388" y="2209800"/>
            <a:ext cx="293128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9035" y="4827212"/>
            <a:ext cx="29351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6556" y="4250949"/>
            <a:ext cx="29328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6555" y="2209800"/>
            <a:ext cx="2932877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6433" y="4827210"/>
            <a:ext cx="293676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711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404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B1FED-4F82-4F68-B5A3-FE894852CE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9535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3936E-1E95-4641-A1AE-D272F7D78B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1229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6377" y="430215"/>
            <a:ext cx="1753057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633" y="773205"/>
            <a:ext cx="7425083" cy="548313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FCC57-7B36-49CB-8871-0A026D2A41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777665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880737F1-83D0-4583-A585-9F691C1F947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320132"/>
      </p:ext>
    </p:extLst>
  </p:cSld>
  <p:clrMapOvr>
    <a:masterClrMapping/>
  </p:clrMapOvr>
  <p:transition spd="slow">
    <p:checker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A6706581-7B03-4E7A-8C03-1B1B0188ADA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751518"/>
      </p:ext>
    </p:extLst>
  </p:cSld>
  <p:clrMapOvr>
    <a:masterClrMapping/>
  </p:clrMapOvr>
  <p:transition spd="slow">
    <p:check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1BDB1-BDB4-4386-9BDC-EFFA00B17C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584270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74865B00-5076-40C8-B0C7-028888738197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5517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5B00-5076-40C8-B0C7-028888738197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4214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5B00-5076-40C8-B0C7-028888738197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5724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5B00-5076-40C8-B0C7-028888738197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1959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5B00-5076-40C8-B0C7-028888738197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794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5B00-5076-40C8-B0C7-028888738197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65476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5B00-5076-40C8-B0C7-028888738197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59449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5B00-5076-40C8-B0C7-028888738197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587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5B00-5076-40C8-B0C7-028888738197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3198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5B00-5076-40C8-B0C7-028888738197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32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58" y="2861735"/>
            <a:ext cx="8827956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5256" y="4777381"/>
            <a:ext cx="8827957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7F2D0-02D2-49D0-B4B6-DE75BD795C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568855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5B00-5076-40C8-B0C7-028888738197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966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5B00-5076-40C8-B0C7-028888738197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5044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5B00-5076-40C8-B0C7-028888738197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9068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5B00-5076-40C8-B0C7-028888738197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736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5B00-5076-40C8-B0C7-028888738197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53531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5B00-5076-40C8-B0C7-028888738197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414865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5B00-5076-40C8-B0C7-028888738197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311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601" y="2060577"/>
            <a:ext cx="4397484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5967" y="2056093"/>
            <a:ext cx="4397487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F7C06-569E-4BD8-9EAB-033F673B23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862323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600" y="1905000"/>
            <a:ext cx="439748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601" y="2514600"/>
            <a:ext cx="4397484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5969" y="1905000"/>
            <a:ext cx="439748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5969" y="2514600"/>
            <a:ext cx="4397484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5F12E-CB58-4B04-A4FE-9C058AE12A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638867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629D6-3851-490E-8047-D57FF46233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454124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F2F7D-2005-4A90-AF85-0182BD9761E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09466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55" y="1447800"/>
            <a:ext cx="3401949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5863" y="1447800"/>
            <a:ext cx="5197351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5255" y="3129282"/>
            <a:ext cx="3401949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AA6D0-C5D9-414C-B1D2-0206855A91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129121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208" y="1854192"/>
            <a:ext cx="5094232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51357" y="1143000"/>
            <a:ext cx="320123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5255" y="3657600"/>
            <a:ext cx="5086304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6758F-DA33-4B7D-AADE-5002F6AF1CD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160194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17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1.xml"/><Relationship Id="rId16" Type="http://schemas.openxmlformats.org/officeDocument/2006/relationships/slideLayout" Target="../slideLayouts/slideLayout35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8399243" y="1676400"/>
            <a:ext cx="37592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7586443" y="-457200"/>
            <a:ext cx="21336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8399243" y="6096000"/>
            <a:ext cx="13208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205317" y="2667000"/>
            <a:ext cx="5588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1119717" y="2895600"/>
            <a:ext cx="31496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10327525" y="0"/>
            <a:ext cx="9144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280" y="452718"/>
            <a:ext cx="940717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600" y="2052925"/>
            <a:ext cx="8948872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8419" y="1790661"/>
            <a:ext cx="990599" cy="30487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4413" y="3225261"/>
            <a:ext cx="3859795" cy="3048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5242" y="295737"/>
            <a:ext cx="838417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2B1FED-4F82-4F68-B5A3-FE894852CE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4077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p:transition spd="slow">
    <p:checker/>
  </p:transition>
  <p:timing>
    <p:tnLst>
      <p:par>
        <p:cTn id="1" dur="indefinite" restart="never" nodeType="tmRoot"/>
      </p:par>
    </p:tnLst>
  </p:timing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4865B00-5076-40C8-B0C7-028888738197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66E9498-C9B1-42A2-AF8A-CF9D8375B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76980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  <p:sldLayoutId id="2147483696" r:id="rId16"/>
    <p:sldLayoutId id="214748369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86136" y="84769"/>
            <a:ext cx="853178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50" normalizeH="0" baseline="0" noProof="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Bell ringer, 9.19 (Monday)</a:t>
            </a:r>
            <a:endParaRPr kumimoji="0" lang="en-US" sz="4400" b="1" i="0" u="none" strike="noStrike" kern="1200" cap="none" spc="50" normalizeH="0" baseline="0" noProof="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6602" y="1652530"/>
            <a:ext cx="8394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7222" y="744873"/>
            <a:ext cx="10656751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Please write 4 questions; Watch Friday’s CNN Student News to answer the questions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6136" y="1435188"/>
            <a:ext cx="110962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At the price of 2.75, how many bottles of water will be demanded?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At the price of .75, how many bottles of water will be demanded?&gt;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At the price of 2 per bottle, how many bottles of </a:t>
            </a:r>
            <a:r>
              <a:rPr kumimoji="0" lang="en-US" sz="3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wate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 will suppliers supply?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At the price of 1 per bottle, how many bottles of water will suppliers supply? 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ongolian Baiti" panose="03000500000000000000" pitchFamily="66" charset="0"/>
              <a:ea typeface="+mn-ea"/>
              <a:cs typeface="Mongolian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671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67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71601" y="228601"/>
            <a:ext cx="6398837" cy="68480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 defTabSz="342900">
              <a:defRPr/>
            </a:pPr>
            <a:r>
              <a:rPr lang="en-US" sz="4000" b="1" spc="38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Calibri" panose="020F0502020204030204"/>
              </a:rPr>
              <a:t>Bell ringer, 9.20 (Tuesday)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08952" y="2096647"/>
            <a:ext cx="629614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defRPr/>
            </a:pPr>
            <a:endParaRPr lang="en-US" sz="135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52601" y="1076410"/>
            <a:ext cx="7992563" cy="3231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342900">
              <a:defRPr/>
            </a:pPr>
            <a:r>
              <a:rPr lang="en-US" sz="1500" dirty="0">
                <a:solidFill>
                  <a:prstClr val="black"/>
                </a:solidFill>
                <a:latin typeface="Calibri" panose="020F0502020204030204"/>
              </a:rPr>
              <a:t>Please write 4 questions; Watch Friday’s CNN Student News to answer the questions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52600" y="1562581"/>
            <a:ext cx="8322198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 defTabSz="342900">
              <a:buFontTx/>
              <a:buAutoNum type="arabicPeriod"/>
              <a:defRPr/>
            </a:pPr>
            <a:r>
              <a:rPr lang="en-US" sz="3600" dirty="0">
                <a:solidFill>
                  <a:prstClr val="white"/>
                </a:solidFill>
                <a:latin typeface="Calibri" panose="020F0502020204030204"/>
              </a:rPr>
              <a:t> </a:t>
            </a:r>
            <a:r>
              <a:rPr lang="en-US" sz="2800" dirty="0">
                <a:solidFill>
                  <a:prstClr val="white"/>
                </a:solidFill>
                <a:latin typeface="Calibri" panose="020F0502020204030204"/>
              </a:rPr>
              <a:t>What are the two big dollar stores in the United States?</a:t>
            </a:r>
          </a:p>
          <a:p>
            <a:pPr marL="257175" indent="-257175" defTabSz="342900">
              <a:buFontTx/>
              <a:buAutoNum type="arabicPeriod"/>
              <a:defRPr/>
            </a:pPr>
            <a:r>
              <a:rPr lang="en-US" sz="2800" dirty="0">
                <a:solidFill>
                  <a:prstClr val="white"/>
                </a:solidFill>
                <a:latin typeface="Calibri" panose="020F0502020204030204"/>
              </a:rPr>
              <a:t>. Prices at the consumer level have been rising at what level?</a:t>
            </a:r>
          </a:p>
          <a:p>
            <a:pPr marL="257175" indent="-257175" defTabSz="342900">
              <a:buFontTx/>
              <a:buAutoNum type="arabicPeriod"/>
              <a:defRPr/>
            </a:pPr>
            <a:r>
              <a:rPr lang="en-US" sz="2800" dirty="0">
                <a:solidFill>
                  <a:prstClr val="white"/>
                </a:solidFill>
                <a:latin typeface="Calibri" panose="020F0502020204030204"/>
              </a:rPr>
              <a:t> What two things can discounters shave off a product to keep the price low?</a:t>
            </a:r>
          </a:p>
          <a:p>
            <a:pPr marL="257175" indent="-257175" defTabSz="342900">
              <a:buFontTx/>
              <a:buAutoNum type="arabicPeriod"/>
              <a:defRPr/>
            </a:pPr>
            <a:r>
              <a:rPr lang="en-US" sz="2800" dirty="0">
                <a:solidFill>
                  <a:prstClr val="white"/>
                </a:solidFill>
                <a:latin typeface="Calibri" panose="020F0502020204030204"/>
              </a:rPr>
              <a:t> Why might the Dollar Store have to become the Two Dollar store one day?</a:t>
            </a:r>
          </a:p>
          <a:p>
            <a:pPr defTabSz="342900">
              <a:defRPr/>
            </a:pPr>
            <a:endParaRPr lang="en-US" sz="2800" dirty="0">
              <a:solidFill>
                <a:prstClr val="white"/>
              </a:solidFill>
              <a:latin typeface="Calibri" panose="020F0502020204030204"/>
            </a:endParaRPr>
          </a:p>
          <a:p>
            <a:pPr defTabSz="342900">
              <a:defRPr/>
            </a:pPr>
            <a:r>
              <a:rPr lang="en-US" sz="2800" dirty="0">
                <a:solidFill>
                  <a:prstClr val="white"/>
                </a:solidFill>
                <a:latin typeface="Mongolian Baiti" panose="03000500000000000000" pitchFamily="66" charset="0"/>
                <a:cs typeface="Mongolian Baiti" panose="03000500000000000000" pitchFamily="66" charset="0"/>
              </a:rPr>
              <a:t>https://www.marketplace.org/2016/09/19/world/how-do-dollar-stores-buck-inflation</a:t>
            </a:r>
          </a:p>
        </p:txBody>
      </p:sp>
    </p:spTree>
    <p:extLst>
      <p:ext uri="{BB962C8B-B14F-4D97-AF65-F5344CB8AC3E}">
        <p14:creationId xmlns:p14="http://schemas.microsoft.com/office/powerpoint/2010/main" val="781403875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618630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Economics </a:t>
            </a:r>
            <a:r>
              <a:rPr lang="en-US" sz="4400" b="1" spc="50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Warm Up </a:t>
            </a:r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9.21 </a:t>
            </a:r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(Wednesday</a:t>
            </a:r>
            <a:r>
              <a:rPr lang="en-US" sz="4400" b="1" spc="50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)</a:t>
            </a:r>
          </a:p>
          <a:p>
            <a:pPr algn="ctr"/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  <a:p>
            <a:pPr algn="ctr"/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  <a:p>
            <a:pPr algn="ctr"/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  <a:p>
            <a:pPr algn="ctr"/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  <a:p>
            <a:pPr algn="ctr"/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  <a:p>
            <a:pPr algn="ctr"/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  <a:p>
            <a:pPr algn="ctr"/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  <a:p>
            <a:pPr algn="ctr"/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771223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prstClr val="black"/>
                </a:solidFill>
                <a:latin typeface="Tw Cen MT" panose="020B0602020104020603"/>
              </a:rPr>
              <a:t>Please write down the 4 questions. </a:t>
            </a:r>
          </a:p>
          <a:p>
            <a:pPr algn="ctr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5422" y="1479109"/>
            <a:ext cx="1189657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 defTabSz="457200">
              <a:spcBef>
                <a:spcPts val="1400"/>
              </a:spcBef>
              <a:spcAft>
                <a:spcPts val="1400"/>
              </a:spcAft>
              <a:buAutoNum type="arabicPeriod"/>
            </a:pPr>
            <a:r>
              <a:rPr lang="en-US" sz="28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What concept is key to the market idea?</a:t>
            </a:r>
          </a:p>
          <a:p>
            <a:pPr marL="895350" marR="381000" indent="-514350" defTabSz="457200">
              <a:spcBef>
                <a:spcPts val="1400"/>
              </a:spcBef>
              <a:spcAft>
                <a:spcPts val="1400"/>
              </a:spcAft>
              <a:buAutoNum type="arabicPeriod"/>
            </a:pPr>
            <a:r>
              <a:rPr lang="en-US" sz="28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What is a price signal?</a:t>
            </a:r>
          </a:p>
          <a:p>
            <a:pPr marL="895350" marR="381000" indent="-514350" defTabSz="457200">
              <a:spcBef>
                <a:spcPts val="1400"/>
              </a:spcBef>
              <a:spcAft>
                <a:spcPts val="1400"/>
              </a:spcAft>
              <a:buAutoNum type="arabicPeriod"/>
            </a:pPr>
            <a:r>
              <a:rPr lang="en-US" sz="28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What might happen to the supply of strawberries over the winter?</a:t>
            </a:r>
          </a:p>
          <a:p>
            <a:pPr marL="895350" marR="381000" indent="-514350" defTabSz="457200">
              <a:spcBef>
                <a:spcPts val="1400"/>
              </a:spcBef>
              <a:spcAft>
                <a:spcPts val="1400"/>
              </a:spcAft>
              <a:buAutoNum type="arabicPeriod"/>
            </a:pPr>
            <a:r>
              <a:rPr lang="en-US" sz="28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Should there be a competitive market for organs like kidneys?</a:t>
            </a:r>
          </a:p>
          <a:p>
            <a:pPr marL="895350" marR="381000" indent="-514350" defTabSz="457200">
              <a:spcBef>
                <a:spcPts val="1400"/>
              </a:spcBef>
              <a:spcAft>
                <a:spcPts val="1400"/>
              </a:spcAft>
              <a:buAutoNum type="arabicPeriod"/>
            </a:pPr>
            <a:r>
              <a:rPr lang="en-US" sz="28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According to Mr. Clifford, economics is about what two </a:t>
            </a:r>
            <a:r>
              <a:rPr lang="en-US" sz="28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things?          </a:t>
            </a:r>
          </a:p>
          <a:p>
            <a:pPr marL="381000" marR="381000" defTabSz="457200">
              <a:spcBef>
                <a:spcPts val="1400"/>
              </a:spcBef>
              <a:spcAft>
                <a:spcPts val="1400"/>
              </a:spcAft>
            </a:pPr>
            <a:r>
              <a:rPr lang="en-US" sz="28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https</a:t>
            </a:r>
            <a:r>
              <a:rPr lang="en-US" sz="2800" dirty="0">
                <a:solidFill>
                  <a:prstClr val="white"/>
                </a:solidFill>
                <a:latin typeface="Comic Sans MS" panose="030F0702030302020204" pitchFamily="66" charset="0"/>
              </a:rPr>
              <a:t>://www.youtube.com/watch?v=g9aDizJpd_s</a:t>
            </a:r>
            <a:endParaRPr lang="en-US" sz="2800" dirty="0" smtClean="0">
              <a:solidFill>
                <a:prstClr val="white"/>
              </a:solidFill>
              <a:latin typeface="Comic Sans MS" panose="030F0702030302020204" pitchFamily="66" charset="0"/>
            </a:endParaRPr>
          </a:p>
          <a:p>
            <a:pPr marL="895350" marR="381000" indent="-514350" defTabSz="457200">
              <a:spcBef>
                <a:spcPts val="1400"/>
              </a:spcBef>
              <a:spcAft>
                <a:spcPts val="1400"/>
              </a:spcAft>
              <a:buFontTx/>
              <a:buAutoNum type="arabicPeriod"/>
            </a:pPr>
            <a:endParaRPr lang="en-US" sz="2800" dirty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0107694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5500" y="84769"/>
            <a:ext cx="10604500" cy="618630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Economics </a:t>
            </a:r>
            <a:r>
              <a:rPr lang="en-US" sz="4400" b="1" spc="50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Warm Up </a:t>
            </a:r>
            <a:r>
              <a:rPr lang="en-US" sz="4400" b="1" spc="50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9.22 (Thursday</a:t>
            </a:r>
            <a:r>
              <a:rPr lang="en-US" sz="4400" b="1" spc="50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)</a:t>
            </a:r>
          </a:p>
          <a:p>
            <a:pPr algn="ctr"/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  <a:p>
            <a:pPr algn="ctr"/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  <a:p>
            <a:pPr algn="ctr"/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  <a:p>
            <a:pPr algn="ctr"/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  <a:p>
            <a:pPr algn="ctr"/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  <a:p>
            <a:pPr algn="ctr"/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  <a:p>
            <a:pPr algn="ctr"/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  <a:p>
            <a:pPr algn="ctr"/>
            <a:endParaRPr lang="en-US" sz="4400" b="1" spc="50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771223"/>
            <a:ext cx="106045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prstClr val="black"/>
                </a:solidFill>
                <a:latin typeface="Tw Cen MT" panose="020B0602020104020603"/>
              </a:rPr>
              <a:t>Please write down the 4 questions. </a:t>
            </a:r>
          </a:p>
          <a:p>
            <a:pPr algn="ctr"/>
            <a:r>
              <a:rPr lang="en-US" sz="2000" u="sng" dirty="0">
                <a:solidFill>
                  <a:prstClr val="black"/>
                </a:solidFill>
                <a:latin typeface="Tw Cen MT" panose="020B0602020104020603"/>
              </a:rPr>
              <a:t>Will collect Bell Ringers for the week on Friday. You are responsible for each daily Warm Up</a:t>
            </a:r>
            <a:endParaRPr lang="en-US" sz="2000" dirty="0">
              <a:solidFill>
                <a:prstClr val="black"/>
              </a:solidFill>
              <a:latin typeface="Tw Cen MT" panose="020B0602020104020603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5422" y="1479109"/>
            <a:ext cx="11896578" cy="5704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marR="381000" indent="-514350" defTabSz="457200">
              <a:spcBef>
                <a:spcPts val="1400"/>
              </a:spcBef>
              <a:spcAft>
                <a:spcPts val="1400"/>
              </a:spcAft>
              <a:buAutoNum type="arabicPeriod"/>
            </a:pPr>
            <a:r>
              <a:rPr lang="en-US" sz="32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What exactly is the Federal Reserve and what do they do?</a:t>
            </a:r>
          </a:p>
          <a:p>
            <a:pPr marL="895350" marR="381000" indent="-514350" defTabSz="457200">
              <a:spcBef>
                <a:spcPts val="1400"/>
              </a:spcBef>
              <a:spcAft>
                <a:spcPts val="1400"/>
              </a:spcAft>
              <a:buAutoNum type="arabicPeriod"/>
            </a:pPr>
            <a:r>
              <a:rPr lang="en-US" sz="32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When interest rates are low, what tends to happen?</a:t>
            </a:r>
          </a:p>
          <a:p>
            <a:pPr marL="895350" marR="381000" indent="-514350" defTabSz="457200">
              <a:spcBef>
                <a:spcPts val="1400"/>
              </a:spcBef>
              <a:spcAft>
                <a:spcPts val="1400"/>
              </a:spcAft>
              <a:buAutoNum type="arabicPeriod"/>
            </a:pPr>
            <a:r>
              <a:rPr lang="en-US" sz="32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When was the Federal Reserve created?</a:t>
            </a:r>
          </a:p>
          <a:p>
            <a:pPr marL="895350" marR="381000" indent="-514350" defTabSz="457200">
              <a:spcBef>
                <a:spcPts val="1400"/>
              </a:spcBef>
              <a:spcAft>
                <a:spcPts val="1400"/>
              </a:spcAft>
              <a:buAutoNum type="arabicPeriod"/>
            </a:pPr>
            <a:r>
              <a:rPr lang="en-US" sz="3200" dirty="0" smtClean="0">
                <a:solidFill>
                  <a:prstClr val="white"/>
                </a:solidFill>
                <a:latin typeface="Comic Sans MS" panose="030F0702030302020204" pitchFamily="66" charset="0"/>
              </a:rPr>
              <a:t>How did the economy respond when the Fed overprinted on money in the 1970’s?</a:t>
            </a:r>
          </a:p>
          <a:p>
            <a:pPr marL="381000" marR="381000" defTabSz="457200">
              <a:spcBef>
                <a:spcPts val="1400"/>
              </a:spcBef>
              <a:spcAft>
                <a:spcPts val="1400"/>
              </a:spcAft>
            </a:pPr>
            <a:r>
              <a:rPr lang="en-US" sz="2800" dirty="0">
                <a:solidFill>
                  <a:prstClr val="white"/>
                </a:solidFill>
                <a:latin typeface="Comic Sans MS" panose="030F0702030302020204" pitchFamily="66" charset="0"/>
              </a:rPr>
              <a:t>https://www.youtube.com/watch?v=0lN2EBBpKJE</a:t>
            </a:r>
          </a:p>
          <a:p>
            <a:pPr marL="895350" marR="381000" indent="-514350" defTabSz="457200">
              <a:spcBef>
                <a:spcPts val="1400"/>
              </a:spcBef>
              <a:spcAft>
                <a:spcPts val="1400"/>
              </a:spcAft>
              <a:buFontTx/>
              <a:buAutoNum type="arabicPeriod"/>
            </a:pPr>
            <a:endParaRPr lang="en-US" sz="2800" dirty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2872726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1274</TotalTime>
  <Words>334</Words>
  <Application>Microsoft Office PowerPoint</Application>
  <PresentationFormat>Widescreen</PresentationFormat>
  <Paragraphs>43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5" baseType="lpstr">
      <vt:lpstr>Arial</vt:lpstr>
      <vt:lpstr>Calibri</vt:lpstr>
      <vt:lpstr>Calibri Light</vt:lpstr>
      <vt:lpstr>Century Gothic</vt:lpstr>
      <vt:lpstr>Comic Sans MS</vt:lpstr>
      <vt:lpstr>Mongolian Baiti</vt:lpstr>
      <vt:lpstr>Tw Cen MT</vt:lpstr>
      <vt:lpstr>Wingdings 3</vt:lpstr>
      <vt:lpstr>Ion</vt:lpstr>
      <vt:lpstr>Celestial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Ethington</dc:creator>
  <cp:lastModifiedBy>Patrick Ethington</cp:lastModifiedBy>
  <cp:revision>3</cp:revision>
  <cp:lastPrinted>2016-09-22T13:08:52Z</cp:lastPrinted>
  <dcterms:created xsi:type="dcterms:W3CDTF">2016-09-20T15:44:49Z</dcterms:created>
  <dcterms:modified xsi:type="dcterms:W3CDTF">2016-09-22T19:26:12Z</dcterms:modified>
</cp:coreProperties>
</file>